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85" r:id="rId4"/>
    <p:sldId id="283" r:id="rId5"/>
    <p:sldId id="263" r:id="rId6"/>
    <p:sldId id="270" r:id="rId7"/>
    <p:sldId id="271" r:id="rId8"/>
    <p:sldId id="260" r:id="rId9"/>
    <p:sldId id="282" r:id="rId10"/>
    <p:sldId id="281" r:id="rId11"/>
    <p:sldId id="259" r:id="rId12"/>
    <p:sldId id="279" r:id="rId13"/>
    <p:sldId id="280" r:id="rId14"/>
    <p:sldId id="278" r:id="rId15"/>
    <p:sldId id="277" r:id="rId16"/>
    <p:sldId id="274" r:id="rId17"/>
    <p:sldId id="286" r:id="rId18"/>
    <p:sldId id="275" r:id="rId19"/>
    <p:sldId id="265" r:id="rId20"/>
    <p:sldId id="266" r:id="rId21"/>
    <p:sldId id="258" r:id="rId22"/>
    <p:sldId id="261" r:id="rId23"/>
    <p:sldId id="264" r:id="rId24"/>
    <p:sldId id="27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/>
    <p:restoredTop sz="73351" autoAdjust="0"/>
  </p:normalViewPr>
  <p:slideViewPr>
    <p:cSldViewPr snapToGrid="0" snapToObjects="1">
      <p:cViewPr varScale="1">
        <p:scale>
          <a:sx n="58" d="100"/>
          <a:sy n="58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E89D73-3586-AB4E-ABE5-6376A7DDD840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038767-2FED-7F4E-B996-017103614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882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HK" b="1" dirty="0">
                <a:solidFill>
                  <a:srgbClr val="FF0000"/>
                </a:solidFill>
              </a:rPr>
              <a:t>M</a:t>
            </a:r>
            <a:r>
              <a:rPr lang="en-HK" b="1" dirty="0"/>
              <a:t>odule-based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302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there is also a large amount of technical and biological noise. Because of the low number of RNA transcriptomes and the stochastic nature of the gene expression pattern, there is a high chance of missing nonzero entries as zero, which are called dropout events. 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95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dropout rate, then show the correlation heatmap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326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show gene-gene network, </a:t>
            </a:r>
            <a:r>
              <a:rPr lang="en-US" dirty="0" err="1"/>
              <a:t>hclust</a:t>
            </a:r>
            <a:endParaRPr lang="en-US" dirty="0"/>
          </a:p>
          <a:p>
            <a:r>
              <a:rPr lang="en-US" dirty="0"/>
              <a:t>Or show </a:t>
            </a:r>
            <a:r>
              <a:rPr lang="en-US" dirty="0" err="1"/>
              <a:t>pca</a:t>
            </a:r>
            <a:r>
              <a:rPr lang="en-US" dirty="0"/>
              <a:t> plot of genes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355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K" dirty="0"/>
              <a:t>Correlation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basic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further</a:t>
            </a:r>
            <a:r>
              <a:rPr lang="zh-CN" altLang="en-US" dirty="0"/>
              <a:t> </a:t>
            </a:r>
            <a:r>
              <a:rPr lang="en-US" altLang="zh-CN" dirty="0"/>
              <a:t>analysis.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Correlation,</a:t>
            </a:r>
            <a:r>
              <a:rPr lang="zh-CN" altLang="en-US" dirty="0"/>
              <a:t> </a:t>
            </a:r>
            <a:r>
              <a:rPr lang="en-US" altLang="zh-CN" dirty="0"/>
              <a:t>especially</a:t>
            </a:r>
            <a:r>
              <a:rPr lang="zh-CN" altLang="en-US" dirty="0"/>
              <a:t> </a:t>
            </a:r>
            <a:r>
              <a:rPr lang="en-US" altLang="zh-CN" dirty="0"/>
              <a:t>Pearson</a:t>
            </a:r>
            <a:r>
              <a:rPr lang="zh-CN" altLang="en-US" dirty="0"/>
              <a:t> </a:t>
            </a:r>
            <a:r>
              <a:rPr lang="en-US" altLang="zh-CN" dirty="0"/>
              <a:t>correlation,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sensitive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strong</a:t>
            </a:r>
            <a:r>
              <a:rPr lang="zh-CN" altLang="en-US" dirty="0"/>
              <a:t> </a:t>
            </a:r>
            <a:r>
              <a:rPr lang="en-US" altLang="zh-CN" dirty="0"/>
              <a:t>outliers.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Make a cartoon plot to show the difference.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 need dimension reduction?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Why current method can not be used?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How my method can detect if there is a outlier?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21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Show the necessary for outlier detection</a:t>
            </a:r>
          </a:p>
          <a:p>
            <a:r>
              <a:rPr lang="en-US" altLang="zh-CN" dirty="0"/>
              <a:t>Quantify the effect of outlier</a:t>
            </a:r>
          </a:p>
          <a:p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outlier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affect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correlation</a:t>
            </a:r>
          </a:p>
          <a:p>
            <a:r>
              <a:rPr lang="en-US" dirty="0"/>
              <a:t>Show why spearman is better than </a:t>
            </a:r>
            <a:r>
              <a:rPr lang="en-US" dirty="0" err="1"/>
              <a:t>pearson</a:t>
            </a:r>
            <a:endParaRPr lang="en-US" dirty="0"/>
          </a:p>
          <a:p>
            <a:endParaRPr lang="en-US" dirty="0"/>
          </a:p>
          <a:p>
            <a:r>
              <a:rPr lang="en-US" dirty="0"/>
              <a:t>Conclusion: extreme outlier will seriously affect the correlation between markers.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80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HK" dirty="0"/>
              <a:t>why removing outlier is necessary? using simulated data to explain this point</a:t>
            </a:r>
          </a:p>
          <a:p>
            <a:r>
              <a:rPr lang="en-HK" dirty="0"/>
              <a:t>why current outlier detection method is not suitable? use ground truth to demonstrate this point, compare different tools (removing the rare populations)</a:t>
            </a:r>
          </a:p>
          <a:p>
            <a:r>
              <a:rPr lang="en-HK" dirty="0"/>
              <a:t>why using dimension reduction (cite paper)? top 100 or 95% explained variance PCs</a:t>
            </a:r>
          </a:p>
          <a:p>
            <a:r>
              <a:rPr lang="en-HK" dirty="0"/>
              <a:t>try different dimension reduction method (PCA and DM), compare the results</a:t>
            </a:r>
          </a:p>
          <a:p>
            <a:r>
              <a:rPr lang="en-HK" dirty="0"/>
              <a:t>outlier detection algorithm, </a:t>
            </a:r>
            <a:r>
              <a:rPr lang="en-HK" dirty="0" err="1"/>
              <a:t>minNum</a:t>
            </a:r>
            <a:endParaRPr lang="en-HK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665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compare two sets of clustering labels we can use adjusted Rand index. The index is a measure of the similarity between two data </a:t>
            </a:r>
            <a:r>
              <a:rPr lang="en-US" dirty="0" err="1"/>
              <a:t>clusterings</a:t>
            </a:r>
            <a:r>
              <a:rPr lang="en-US" dirty="0"/>
              <a:t>. Values of the adjusted Rand index lie in [0,1] interval, where 1 means that two </a:t>
            </a:r>
            <a:r>
              <a:rPr lang="en-US" dirty="0" err="1"/>
              <a:t>clusterings</a:t>
            </a:r>
            <a:r>
              <a:rPr lang="en-US" dirty="0"/>
              <a:t> are identical and 0 means the level of similarity expected by chance.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38767-2FED-7F4E-B996-0171036142C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739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6D112-7F7D-DD48-B166-9A1F70F25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B4E399-75E3-1F42-ADBE-2A741743A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B5CD0-6AB6-7E4E-BE58-AFEBA16EC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13732-873C-C14F-BF89-5586CC611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C53F2-2428-7B42-98E9-9B0E4C79E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69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1D877-3657-AD43-9989-4DC9289D9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FC1470-9EAD-9542-BBCE-BB968AAAB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258D6-7C72-0A45-929B-650C8DEEE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053F9-9AFF-E149-9EE1-D53B68FBA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1CAD5-709A-964E-8CB6-895DC4675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22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D60EA0-580D-BC46-9FB2-C0F810FB36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6A2A9-C177-2D49-BABA-48B3C01A20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4D860-5F6B-4A44-B851-91B9B017D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39A4E-5063-B74F-87A3-73F9A4EF6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7E88E-656E-5646-ADFC-9B0D616A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050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09145-FC63-2644-AAB2-6D92D5C04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A4D2E-CEEF-C149-894E-6C3CA023D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13808-D917-E84C-B194-EE0771507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6E9E2-CEEA-7046-AFD4-A908CEBF0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2BC88-328F-B646-A73A-F33AD1550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27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91333-1653-7747-A078-0D11273D2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21862-4074-374D-8C3F-E3CE7CA04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50C9B-166F-4245-A21F-E50F8ECEE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097A8-3C0C-D74A-AE9A-4496DAD7F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54CE7-47C8-6D41-87BF-F4784B600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476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78070-8776-6C4B-A0F8-A6E604A1D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51C99-8EB0-D14A-B34D-8C041A4EA5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CBA18-21B8-274D-B21C-5B1E3DC24C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FFEABA-D6D7-CE44-8715-536030D29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6FB290-3E5A-9B46-91A4-E2D013575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8A26C-1910-8D46-A70B-4D6523022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49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C5DD7-FDA0-F94F-904B-7D18AAD72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912AA-B044-F043-B809-51EC81782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D0454-935B-4D4E-A57F-75FDA31E13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18D4C5-ACD4-C548-A9C0-FA437E157E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4772D9-2729-7E41-B792-400258A2E3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8B3F77-1C7E-B842-B7E3-07850126C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B7FC0A-D61F-904C-A7B4-9B60DBF67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6CF0EE-6774-C749-9F10-ECAA8323B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96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46D06-33A6-8E4A-BA7E-560F8F543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A931B1-91E4-D546-B19C-988B84092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BCE447-EC71-274B-A8E7-0305E038E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976A55-1DCE-B543-93A7-447ACEBE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084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1C6CF5-C0E5-504F-9362-FF8CBDADC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E98724-4F5F-0842-98BE-59DE3AE42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4DD463-F983-0F49-BA83-D9ED520E7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741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4D057-31C6-154D-89F9-F390437B9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E6F8B-DE60-7A49-B60E-BE0736F99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EE42-DDBE-834C-9125-1F6030B60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975403-4F2C-F447-8C5B-7B38CA5AA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61C04-6025-A347-B454-141C003BD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DEEB1-0E19-8C4D-B044-AB74F5DA9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6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4F37F-B65C-8D48-9B82-6857F92E4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A5D3E3-D6FB-BF43-A738-03E5A7A851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9B0F3-D542-6443-8CAF-788AAC71BC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179197-9FA5-3642-9433-BC093F8BE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5ECEC-4B4D-9448-AE08-76DEFE027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5130A-3CDD-F347-990D-29F1C4A5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30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ABCB29-4F48-C143-B715-EBEA21D83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2C5015-3FAC-B24D-A642-D7C9E3BE3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9D79F-5828-7C42-BBCA-2E47F4AED1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14E4E-9C06-3548-95CB-24D098365B31}" type="datetimeFigureOut">
              <a:rPr lang="en-US" smtClean="0"/>
              <a:t>7/12/2018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FC187-AAD4-CA46-886F-ED66C8DEF0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F0AA2-FFAA-0340-98EA-636351D9BD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80CA2-C45B-2547-9570-433567FED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04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843CC-6BB9-584D-B8A5-6C2994B492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563" y="1775503"/>
            <a:ext cx="10349346" cy="2387600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S</a:t>
            </a:r>
            <a:r>
              <a:rPr lang="en-HK" b="1" dirty="0" err="1"/>
              <a:t>ubtype</a:t>
            </a:r>
            <a:r>
              <a:rPr lang="en-HK" b="1" dirty="0"/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I</a:t>
            </a:r>
            <a:r>
              <a:rPr lang="en-HK" b="1" dirty="0"/>
              <a:t>dentification and </a:t>
            </a:r>
            <a:r>
              <a:rPr lang="en-US" altLang="zh-CN" b="1" dirty="0">
                <a:solidFill>
                  <a:srgbClr val="FF0000"/>
                </a:solidFill>
              </a:rPr>
              <a:t>C</a:t>
            </a:r>
            <a:r>
              <a:rPr lang="en-HK" b="1" dirty="0" err="1"/>
              <a:t>lustering</a:t>
            </a:r>
            <a:r>
              <a:rPr lang="en-HK" b="1" dirty="0"/>
              <a:t> of single-cell RNA-</a:t>
            </a:r>
            <a:r>
              <a:rPr lang="en-HK" b="1" dirty="0" err="1"/>
              <a:t>seq</a:t>
            </a:r>
            <a:r>
              <a:rPr lang="en-HK" b="1" dirty="0"/>
              <a:t> data</a:t>
            </a:r>
            <a:r>
              <a:rPr lang="zh-CN" altLang="en-US" b="1" dirty="0"/>
              <a:t> </a:t>
            </a:r>
            <a:r>
              <a:rPr lang="en-US" altLang="zh-CN" b="1" dirty="0"/>
              <a:t>by</a:t>
            </a:r>
            <a:r>
              <a:rPr lang="zh-CN" altLang="en-US" b="1" dirty="0"/>
              <a:t> </a:t>
            </a:r>
            <a:r>
              <a:rPr lang="en-US" altLang="zh-CN" b="1" dirty="0"/>
              <a:t>nearest</a:t>
            </a:r>
            <a:r>
              <a:rPr lang="zh-CN" altLang="en-US" b="1" dirty="0"/>
              <a:t> </a:t>
            </a:r>
            <a:r>
              <a:rPr lang="en-US" altLang="zh-CN" b="1" dirty="0"/>
              <a:t>neighbor</a:t>
            </a:r>
            <a:r>
              <a:rPr lang="zh-CN" altLang="en-US" b="1" dirty="0"/>
              <a:t> </a:t>
            </a:r>
            <a:r>
              <a:rPr lang="en-US" altLang="zh-CN" b="1" dirty="0"/>
              <a:t>searching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06C75-A717-464A-99E8-6BE742D6A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9564"/>
            <a:ext cx="9144000" cy="1655762"/>
          </a:xfrm>
        </p:spPr>
        <p:txBody>
          <a:bodyPr/>
          <a:lstStyle/>
          <a:p>
            <a:r>
              <a:rPr lang="en-US" altLang="zh-CN" dirty="0"/>
              <a:t>Zhixin</a:t>
            </a:r>
            <a:r>
              <a:rPr lang="zh-CN" altLang="en-US" dirty="0"/>
              <a:t> </a:t>
            </a:r>
            <a:r>
              <a:rPr lang="en-US" altLang="zh-CN" dirty="0"/>
              <a:t>Li</a:t>
            </a:r>
          </a:p>
          <a:p>
            <a:r>
              <a:rPr lang="en-US" altLang="zh-CN" dirty="0"/>
              <a:t>July</a:t>
            </a:r>
            <a:r>
              <a:rPr lang="zh-CN" altLang="en-US" dirty="0"/>
              <a:t> </a:t>
            </a:r>
            <a:r>
              <a:rPr lang="en-US" altLang="zh-CN" dirty="0"/>
              <a:t>13,</a:t>
            </a:r>
            <a:r>
              <a:rPr lang="zh-CN" altLang="en-US" dirty="0"/>
              <a:t> </a:t>
            </a:r>
            <a:r>
              <a:rPr lang="en-US" altLang="zh-CN" dirty="0"/>
              <a:t>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64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2011C5-4615-5E43-9BDB-C2F237BCC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149" y="275917"/>
            <a:ext cx="81153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658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02FBB-8FAA-2543-957A-77D3ED6ED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Extreme</a:t>
            </a:r>
            <a:r>
              <a:rPr lang="zh-CN" altLang="en-US" dirty="0"/>
              <a:t> </a:t>
            </a:r>
            <a:r>
              <a:rPr lang="en-US" dirty="0"/>
              <a:t>Outlier</a:t>
            </a:r>
            <a:r>
              <a:rPr lang="zh-CN" altLang="en-US" dirty="0"/>
              <a:t> </a:t>
            </a:r>
            <a:r>
              <a:rPr lang="en-US" altLang="zh-CN" dirty="0"/>
              <a:t>detection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59659-E18C-4047-ABE3-5FA1F9A49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Method:</a:t>
            </a:r>
            <a:r>
              <a:rPr lang="zh-CN" altLang="en-US" dirty="0"/>
              <a:t> </a:t>
            </a:r>
            <a:r>
              <a:rPr lang="en-US" altLang="zh-CN" dirty="0"/>
              <a:t>dimension</a:t>
            </a:r>
            <a:r>
              <a:rPr lang="zh-CN" altLang="en-US" dirty="0"/>
              <a:t> </a:t>
            </a:r>
            <a:r>
              <a:rPr lang="en-US" altLang="zh-CN" dirty="0"/>
              <a:t>reduction</a:t>
            </a:r>
            <a:r>
              <a:rPr lang="zh-CN" altLang="en-US" dirty="0"/>
              <a:t> </a:t>
            </a:r>
            <a:r>
              <a:rPr lang="en-US" altLang="zh-CN" dirty="0"/>
              <a:t>(PCA)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Kth</a:t>
            </a:r>
            <a:r>
              <a:rPr lang="zh-CN" altLang="en-US" dirty="0"/>
              <a:t> </a:t>
            </a:r>
            <a:r>
              <a:rPr lang="en-HK" altLang="zh-CN" dirty="0"/>
              <a:t>nearest </a:t>
            </a:r>
            <a:r>
              <a:rPr lang="en-HK" altLang="zh-CN" dirty="0" err="1"/>
              <a:t>neighbors</a:t>
            </a:r>
            <a:endParaRPr lang="en-HK" altLang="zh-CN" dirty="0"/>
          </a:p>
          <a:p>
            <a:endParaRPr lang="en-US" altLang="zh-CN" dirty="0"/>
          </a:p>
          <a:p>
            <a:r>
              <a:rPr lang="en-US" altLang="zh-CN" dirty="0"/>
              <a:t>dimension</a:t>
            </a:r>
            <a:r>
              <a:rPr lang="zh-CN" altLang="en-US" dirty="0"/>
              <a:t> </a:t>
            </a:r>
            <a:r>
              <a:rPr lang="en-US" altLang="zh-CN" dirty="0"/>
              <a:t>reduction:</a:t>
            </a:r>
            <a:r>
              <a:rPr lang="zh-CN" altLang="en-US" dirty="0"/>
              <a:t> </a:t>
            </a:r>
            <a:r>
              <a:rPr lang="en-US" altLang="zh-CN" dirty="0"/>
              <a:t>remove</a:t>
            </a:r>
            <a:r>
              <a:rPr lang="zh-CN" altLang="en-US" dirty="0"/>
              <a:t> </a:t>
            </a:r>
            <a:r>
              <a:rPr lang="en-US" altLang="zh-CN" dirty="0"/>
              <a:t>noisy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</a:p>
          <a:p>
            <a:r>
              <a:rPr lang="en-US" altLang="zh-CN" dirty="0"/>
              <a:t>Kth</a:t>
            </a:r>
            <a:r>
              <a:rPr lang="zh-CN" altLang="en-US" dirty="0"/>
              <a:t> </a:t>
            </a:r>
            <a:r>
              <a:rPr lang="en-HK" altLang="zh-CN" dirty="0"/>
              <a:t>nearest </a:t>
            </a:r>
            <a:r>
              <a:rPr lang="en-HK" altLang="zh-CN" dirty="0" err="1"/>
              <a:t>neighbors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keep</a:t>
            </a:r>
            <a:r>
              <a:rPr lang="zh-CN" altLang="en-US" dirty="0"/>
              <a:t> </a:t>
            </a:r>
            <a:r>
              <a:rPr lang="en-US" altLang="zh-CN" dirty="0"/>
              <a:t>rare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r>
              <a:rPr lang="zh-CN" altLang="en-US" dirty="0"/>
              <a:t> </a:t>
            </a:r>
            <a:r>
              <a:rPr lang="en-US" altLang="zh-CN" dirty="0"/>
              <a:t>populations</a:t>
            </a:r>
          </a:p>
          <a:p>
            <a:endParaRPr lang="en-US" dirty="0"/>
          </a:p>
          <a:p>
            <a:r>
              <a:rPr lang="en-HK" dirty="0"/>
              <a:t>Use a cartoon plot to show the algorithm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710054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D28AC-3067-6C4E-8082-9CA09BFEF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6B3A5-5D44-A043-A5F6-8144B323C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3DE95E-41E4-3343-9454-3A12107B5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00" y="461963"/>
            <a:ext cx="6350000" cy="571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1B2A93-736B-C045-9D0F-D85411526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1027906"/>
            <a:ext cx="6807858" cy="5401540"/>
          </a:xfrm>
          <a:prstGeom prst="rect">
            <a:avLst/>
          </a:prstGeom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922A92B6-3EBC-4EB1-9038-E48B8B4FAC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00" y="1990059"/>
            <a:ext cx="5400000" cy="428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19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4954-EFF3-5247-BA06-F6998BBF0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38DE3-A406-B34C-BFE9-CF459E70C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B9C181-DD46-6048-B24B-337425A03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537" y="1584325"/>
            <a:ext cx="5075154" cy="40267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A734AD-D9CC-264D-9C8C-78D5AEB86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" y="1455453"/>
            <a:ext cx="5400000" cy="428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658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C757-8D0E-2145-9755-64A6DC220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4E2E8-5A13-8E4A-9372-71D3A8EC2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914FCD-06F7-454A-85DE-06FD03BF3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91" y="1825624"/>
            <a:ext cx="6146044" cy="48764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82A258-1DE8-354C-A91C-686C0E08E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25624"/>
            <a:ext cx="6146045" cy="48764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02E090-F8AC-7544-BA2A-6521293FA0EB}"/>
              </a:ext>
            </a:extLst>
          </p:cNvPr>
          <p:cNvSpPr txBox="1"/>
          <p:nvPr/>
        </p:nvSpPr>
        <p:spPr>
          <a:xfrm>
            <a:off x="8686800" y="4263843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pollen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20C25F-BFAF-8D4B-A9E3-4630F9F26A4B}"/>
              </a:ext>
            </a:extLst>
          </p:cNvPr>
          <p:cNvSpPr txBox="1"/>
          <p:nvPr/>
        </p:nvSpPr>
        <p:spPr>
          <a:xfrm>
            <a:off x="2133600" y="400129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deng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487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B32D8-7132-7244-A198-D717AAB0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Effect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outliers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correlation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76AB9-980F-634B-AB22-00659CF21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outliers,</a:t>
            </a:r>
            <a:r>
              <a:rPr lang="zh-CN" altLang="en-US" dirty="0"/>
              <a:t> </a:t>
            </a:r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correlation.</a:t>
            </a:r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judge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exist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outlier?</a:t>
            </a:r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keep</a:t>
            </a:r>
            <a:r>
              <a:rPr lang="zh-CN" altLang="en-US" dirty="0"/>
              <a:t> </a:t>
            </a:r>
            <a:r>
              <a:rPr lang="en-US" altLang="zh-CN" dirty="0"/>
              <a:t>rare</a:t>
            </a:r>
            <a:r>
              <a:rPr lang="zh-CN" altLang="en-US" dirty="0"/>
              <a:t> </a:t>
            </a:r>
            <a:r>
              <a:rPr lang="en-US" altLang="zh-CN" dirty="0"/>
              <a:t>population.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370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57D04-9899-D446-A6AB-FD9CE7470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center</a:t>
            </a:r>
            <a:r>
              <a:rPr lang="zh-CN" altLang="en-US" dirty="0"/>
              <a:t> </a:t>
            </a:r>
            <a:r>
              <a:rPr lang="en-US" altLang="zh-CN" dirty="0"/>
              <a:t>identification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293B4-8C11-B742-AFA2-2F20524B4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323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A23B49-7D7A-4B4C-8594-D8817EB11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Nearest neighbors searching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1199A9-37B5-4750-865E-FF5F3A402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062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BDD59-5D77-D244-A3D6-6D88500A4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Subtypes</a:t>
            </a:r>
            <a:r>
              <a:rPr lang="zh-CN" altLang="en-US" dirty="0"/>
              <a:t> </a:t>
            </a:r>
            <a:r>
              <a:rPr lang="en-US" altLang="zh-CN" dirty="0"/>
              <a:t>inference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E97F3-2A36-CB47-AEEB-9A8F62FC8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2317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810DA-DC5D-CE42-B689-6A5CB596F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simulated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FECD2-0AEA-6043-8E5A-38FB8743B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Show what result can we get</a:t>
            </a:r>
          </a:p>
          <a:p>
            <a:r>
              <a:rPr lang="en-US" dirty="0"/>
              <a:t>Finally,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will get all the marker modules, and the sum expression plot.</a:t>
            </a:r>
          </a:p>
          <a:p>
            <a:r>
              <a:rPr lang="en-US" dirty="0"/>
              <a:t>Clustering inference can be made.</a:t>
            </a:r>
          </a:p>
        </p:txBody>
      </p:sp>
    </p:spTree>
    <p:extLst>
      <p:ext uri="{BB962C8B-B14F-4D97-AF65-F5344CB8AC3E}">
        <p14:creationId xmlns:p14="http://schemas.microsoft.com/office/powerpoint/2010/main" val="2737071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41678-043A-424C-BF90-3ECE7332D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Overview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F2617-EA22-8B4A-8062-8A2A08949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Current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scRNAseq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limitations</a:t>
            </a:r>
          </a:p>
          <a:p>
            <a:r>
              <a:rPr lang="en-HK" dirty="0"/>
              <a:t>Hypothesis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HK" dirty="0"/>
              <a:t>Inspiration</a:t>
            </a:r>
            <a:r>
              <a:rPr lang="zh-CN" altLang="en-US" dirty="0"/>
              <a:t> </a:t>
            </a:r>
            <a:endParaRPr lang="en-HK" altLang="zh-CN" dirty="0"/>
          </a:p>
          <a:p>
            <a:r>
              <a:rPr lang="en-HK" dirty="0"/>
              <a:t>Algorithm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MSIC</a:t>
            </a:r>
          </a:p>
          <a:p>
            <a:r>
              <a:rPr lang="en-US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simulated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</a:p>
          <a:p>
            <a:r>
              <a:rPr lang="en-US" altLang="zh-CN" dirty="0"/>
              <a:t>Application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real</a:t>
            </a:r>
            <a:r>
              <a:rPr lang="zh-CN" altLang="en-US" dirty="0"/>
              <a:t> </a:t>
            </a:r>
            <a:r>
              <a:rPr lang="en-US" altLang="zh-CN" dirty="0"/>
              <a:t>cases</a:t>
            </a:r>
          </a:p>
          <a:p>
            <a:r>
              <a:rPr lang="en-US" altLang="zh-CN" dirty="0"/>
              <a:t>Conclusions</a:t>
            </a:r>
            <a:r>
              <a:rPr lang="zh-CN" altLang="en-US" dirty="0"/>
              <a:t> </a:t>
            </a:r>
            <a:endParaRPr lang="en-HK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0709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8EEA5-D29D-D246-AD1F-1B65E13E7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real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D45EF-4283-464E-A8FE-967BA8183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Smart-seq:</a:t>
            </a:r>
          </a:p>
          <a:p>
            <a:pPr lvl="1"/>
            <a:r>
              <a:rPr lang="en-US" altLang="zh-CN" dirty="0"/>
              <a:t>100-1000 cells</a:t>
            </a:r>
          </a:p>
          <a:p>
            <a:pPr lvl="1"/>
            <a:r>
              <a:rPr lang="en-US" altLang="zh-CN" dirty="0"/>
              <a:t>3k-10k expressed genes</a:t>
            </a:r>
          </a:p>
          <a:p>
            <a:pPr lvl="1"/>
            <a:r>
              <a:rPr lang="en-US" altLang="zh-CN" dirty="0"/>
              <a:t>Low dropout rate</a:t>
            </a:r>
          </a:p>
          <a:p>
            <a:r>
              <a:rPr lang="en-US" altLang="zh-CN" dirty="0"/>
              <a:t>10x</a:t>
            </a:r>
            <a:r>
              <a:rPr lang="zh-CN" altLang="en-US" dirty="0"/>
              <a:t> </a:t>
            </a:r>
            <a:r>
              <a:rPr lang="en-US" altLang="zh-CN" dirty="0"/>
              <a:t>genomics</a:t>
            </a:r>
          </a:p>
          <a:p>
            <a:pPr lvl="1"/>
            <a:r>
              <a:rPr lang="en-US" dirty="0"/>
              <a:t>1k-10k cells</a:t>
            </a:r>
          </a:p>
          <a:p>
            <a:pPr lvl="1"/>
            <a:r>
              <a:rPr lang="en-US" dirty="0"/>
              <a:t>500-3000 expressed genes</a:t>
            </a:r>
          </a:p>
          <a:p>
            <a:pPr lvl="1"/>
            <a:r>
              <a:rPr lang="en-US" dirty="0"/>
              <a:t>High dropout rate</a:t>
            </a:r>
          </a:p>
        </p:txBody>
      </p:sp>
    </p:spTree>
    <p:extLst>
      <p:ext uri="{BB962C8B-B14F-4D97-AF65-F5344CB8AC3E}">
        <p14:creationId xmlns:p14="http://schemas.microsoft.com/office/powerpoint/2010/main" val="36151821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C656-EC8F-E241-964C-DAD2D8C16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Co-</a:t>
            </a:r>
            <a:r>
              <a:rPr lang="en-US" altLang="zh-CN" dirty="0" err="1"/>
              <a:t>expresssion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57073-8922-004F-A9A3-52B26123D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Improvements</a:t>
            </a:r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4414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DB0F-2920-6A44-844C-CD7DA43AC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consumption</a:t>
            </a:r>
            <a:r>
              <a:rPr lang="zh-CN" altLang="en-US" dirty="0"/>
              <a:t> </a:t>
            </a:r>
            <a:r>
              <a:rPr lang="en-US" altLang="zh-CN" dirty="0"/>
              <a:t>comparison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3A2A0-E952-8240-A887-75171FF59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476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91CB4-253B-8948-9824-F6D9442F0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Key</a:t>
            </a:r>
            <a:r>
              <a:rPr lang="zh-CN" altLang="en-US" dirty="0"/>
              <a:t> </a:t>
            </a:r>
            <a:r>
              <a:rPr lang="en-HK" altLang="zh-CN" dirty="0"/>
              <a:t>advantages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E9C7F-03B4-4B4F-ACE8-B7BF8073E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choose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k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</a:p>
          <a:p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</a:p>
          <a:p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negative</a:t>
            </a:r>
            <a:r>
              <a:rPr lang="zh-CN" altLang="en-US" dirty="0"/>
              <a:t> </a:t>
            </a:r>
            <a:r>
              <a:rPr lang="en-US" altLang="zh-CN" dirty="0"/>
              <a:t>markers</a:t>
            </a:r>
          </a:p>
          <a:p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intermediate</a:t>
            </a:r>
            <a:r>
              <a:rPr lang="zh-CN" altLang="en-US" dirty="0"/>
              <a:t> </a:t>
            </a:r>
            <a:r>
              <a:rPr lang="en-US" altLang="zh-CN" dirty="0"/>
              <a:t>subgroup</a:t>
            </a:r>
          </a:p>
          <a:p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rare</a:t>
            </a:r>
            <a:r>
              <a:rPr lang="zh-CN" altLang="en-US" dirty="0"/>
              <a:t> </a:t>
            </a:r>
            <a:r>
              <a:rPr lang="en-US" altLang="zh-CN" dirty="0"/>
              <a:t>subgroup</a:t>
            </a:r>
            <a:endParaRPr lang="en-US" dirty="0"/>
          </a:p>
          <a:p>
            <a:r>
              <a:rPr lang="en-US" dirty="0"/>
              <a:t>Greatly</a:t>
            </a:r>
            <a:r>
              <a:rPr lang="zh-CN" altLang="en-US" dirty="0"/>
              <a:t> </a:t>
            </a:r>
            <a:r>
              <a:rPr lang="en-US" altLang="zh-CN" dirty="0"/>
              <a:t>reduce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HK" dirty="0"/>
              <a:t>computing resource</a:t>
            </a:r>
            <a:r>
              <a:rPr lang="zh-CN" altLang="en-US" dirty="0"/>
              <a:t> </a:t>
            </a:r>
            <a:r>
              <a:rPr lang="en-US" altLang="zh-CN" dirty="0"/>
              <a:t>(at</a:t>
            </a:r>
            <a:r>
              <a:rPr lang="zh-CN" altLang="en-US" dirty="0"/>
              <a:t> </a:t>
            </a:r>
            <a:r>
              <a:rPr lang="en-US" altLang="zh-CN" dirty="0"/>
              <a:t>least</a:t>
            </a:r>
            <a:r>
              <a:rPr lang="zh-CN" altLang="en-US" dirty="0"/>
              <a:t>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folds)</a:t>
            </a:r>
            <a:endParaRPr lang="en-US" dirty="0"/>
          </a:p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intuitive</a:t>
            </a:r>
            <a:r>
              <a:rPr lang="zh-CN" altLang="en-US" dirty="0"/>
              <a:t> </a:t>
            </a:r>
            <a:r>
              <a:rPr lang="en-US" altLang="zh-CN" dirty="0"/>
              <a:t>strategy</a:t>
            </a:r>
          </a:p>
          <a:p>
            <a:r>
              <a:rPr lang="en-US" altLang="zh-CN" dirty="0"/>
              <a:t>Great</a:t>
            </a:r>
            <a:r>
              <a:rPr lang="zh-CN" altLang="en-US" dirty="0"/>
              <a:t> </a:t>
            </a:r>
            <a:r>
              <a:rPr lang="en-US" altLang="zh-CN" dirty="0"/>
              <a:t>benefit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downstream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452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FDFED-FAD8-6F42-B4C6-6DEE3DEB1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248BD-BD48-554E-9E52-3F402B0B1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</a:p>
          <a:p>
            <a:r>
              <a:rPr lang="en-US" altLang="zh-CN" dirty="0"/>
              <a:t>Write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</a:t>
            </a:r>
            <a:r>
              <a:rPr lang="zh-CN" altLang="en-US" dirty="0"/>
              <a:t> </a:t>
            </a:r>
            <a:r>
              <a:rPr lang="en-US" altLang="zh-CN" dirty="0"/>
              <a:t>package</a:t>
            </a:r>
            <a:r>
              <a:rPr lang="zh-CN" altLang="en-US" dirty="0"/>
              <a:t> </a:t>
            </a:r>
            <a:r>
              <a:rPr lang="en-US" altLang="zh-CN" dirty="0"/>
              <a:t>(submit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Bioconductor)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823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F0FC18-7C44-4F00-B508-E1A35337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and the role of marker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A0679E-8F70-4206-9709-F18AA8C3F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64024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/>
              <a:t>Heterogeneity (</a:t>
            </a:r>
            <a:r>
              <a:rPr lang="en-US" dirty="0"/>
              <a:t>developmental/</a:t>
            </a:r>
            <a:r>
              <a:rPr lang="en-US" altLang="zh-CN" dirty="0"/>
              <a:t>pathogenic</a:t>
            </a:r>
            <a:r>
              <a:rPr lang="en-US" dirty="0"/>
              <a:t> mechanism</a:t>
            </a:r>
            <a:r>
              <a:rPr lang="en-US" altLang="zh-CN" dirty="0"/>
              <a:t>)</a:t>
            </a:r>
            <a:endParaRPr lang="en-US" dirty="0"/>
          </a:p>
          <a:p>
            <a:endParaRPr lang="en-US" dirty="0"/>
          </a:p>
          <a:p>
            <a:r>
              <a:rPr lang="en-US" dirty="0"/>
              <a:t>Before scRNA-seq: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Morphology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Surface protein</a:t>
            </a:r>
          </a:p>
          <a:p>
            <a:endParaRPr lang="en-US" dirty="0"/>
          </a:p>
          <a:p>
            <a:r>
              <a:rPr lang="en-US" dirty="0"/>
              <a:t>Marker gene: uniquely/highly expressed gene for certain cells.</a:t>
            </a:r>
          </a:p>
          <a:p>
            <a:r>
              <a:rPr lang="en-US" dirty="0"/>
              <a:t>Cell </a:t>
            </a:r>
            <a:r>
              <a:rPr lang="en-US" altLang="zh-CN" dirty="0"/>
              <a:t>identity: marker can </a:t>
            </a:r>
            <a:r>
              <a:rPr lang="en-US" dirty="0"/>
              <a:t>reliably distinguish between two or more clusters.</a:t>
            </a:r>
          </a:p>
          <a:p>
            <a:r>
              <a:rPr lang="en-US" dirty="0"/>
              <a:t>Crucially, marker genes can be used for experimental validation.</a:t>
            </a:r>
          </a:p>
          <a:p>
            <a:r>
              <a:rPr lang="en-US" dirty="0"/>
              <a:t>Marker genes may also be used for in situ imaging of the putative cell population.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681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A7371E0-427D-B84C-90C7-54064BDFD642}"/>
              </a:ext>
            </a:extLst>
          </p:cNvPr>
          <p:cNvSpPr txBox="1">
            <a:spLocks/>
          </p:cNvSpPr>
          <p:nvPr/>
        </p:nvSpPr>
        <p:spPr>
          <a:xfrm>
            <a:off x="7337502" y="1194254"/>
            <a:ext cx="4537823" cy="53167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/>
              <a:t>Marker</a:t>
            </a:r>
            <a:r>
              <a:rPr lang="zh-CN" altLang="en-US" sz="2000" dirty="0"/>
              <a:t> </a:t>
            </a:r>
            <a:r>
              <a:rPr lang="en-US" altLang="zh-CN" sz="2000" dirty="0"/>
              <a:t>types</a:t>
            </a:r>
            <a:r>
              <a:rPr lang="zh-CN" altLang="en-US" sz="2000" dirty="0"/>
              <a:t> </a:t>
            </a:r>
            <a:r>
              <a:rPr lang="en-US" altLang="zh-CN" sz="2000" dirty="0"/>
              <a:t>(MTs)</a:t>
            </a:r>
          </a:p>
          <a:p>
            <a:r>
              <a:rPr lang="en-US" altLang="zh-CN" sz="2000" dirty="0"/>
              <a:t>MT1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uniquely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same</a:t>
            </a:r>
            <a:r>
              <a:rPr lang="zh-CN" altLang="en-US" sz="2000" dirty="0"/>
              <a:t> </a:t>
            </a:r>
            <a:r>
              <a:rPr lang="en-US" altLang="zh-CN" sz="2000" dirty="0"/>
              <a:t>expression</a:t>
            </a:r>
            <a:r>
              <a:rPr lang="zh-CN" altLang="en-US" sz="2000" dirty="0"/>
              <a:t> </a:t>
            </a:r>
            <a:r>
              <a:rPr lang="en-US" altLang="zh-CN" sz="2000" dirty="0"/>
              <a:t>level</a:t>
            </a:r>
          </a:p>
          <a:p>
            <a:r>
              <a:rPr lang="en-US" altLang="zh-CN" sz="2000" dirty="0"/>
              <a:t>MT1-neg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negative</a:t>
            </a:r>
            <a:r>
              <a:rPr lang="zh-CN" altLang="en-US" sz="2000" dirty="0"/>
              <a:t> </a:t>
            </a:r>
            <a:r>
              <a:rPr lang="en-US" altLang="zh-CN" sz="2000" dirty="0"/>
              <a:t>markers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MT1</a:t>
            </a:r>
            <a:endParaRPr lang="en-HK" altLang="zh-CN" sz="2000" dirty="0"/>
          </a:p>
          <a:p>
            <a:r>
              <a:rPr lang="en-US" altLang="zh-CN" sz="2000" dirty="0"/>
              <a:t>MT1’ –</a:t>
            </a:r>
            <a:r>
              <a:rPr lang="zh-CN" altLang="en-US" sz="2000" dirty="0"/>
              <a:t> </a:t>
            </a:r>
            <a:r>
              <a:rPr lang="en-US" altLang="zh-CN" sz="2000" dirty="0"/>
              <a:t>uniquely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US" altLang="zh-CN" sz="2000" dirty="0"/>
              <a:t>different</a:t>
            </a:r>
            <a:r>
              <a:rPr lang="zh-CN" altLang="en-US" sz="2000" dirty="0"/>
              <a:t> </a:t>
            </a:r>
            <a:r>
              <a:rPr lang="en-US" altLang="zh-CN" sz="2000" dirty="0"/>
              <a:t>expression</a:t>
            </a:r>
            <a:r>
              <a:rPr lang="zh-CN" altLang="en-US" sz="2000" dirty="0"/>
              <a:t> </a:t>
            </a:r>
            <a:r>
              <a:rPr lang="en-US" altLang="zh-CN" sz="2000" dirty="0"/>
              <a:t>levels</a:t>
            </a:r>
          </a:p>
          <a:p>
            <a:r>
              <a:rPr lang="en-US" altLang="zh-CN" sz="2000" dirty="0"/>
              <a:t>MT1’’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uniquely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HK" altLang="zh-CN" sz="2000" dirty="0"/>
              <a:t>synergistic change</a:t>
            </a:r>
            <a:r>
              <a:rPr lang="zh-CN" altLang="en-US" sz="2000" dirty="0"/>
              <a:t> </a:t>
            </a:r>
            <a:r>
              <a:rPr lang="en-US" altLang="zh-CN" sz="2000" dirty="0"/>
              <a:t>across</a:t>
            </a:r>
            <a:r>
              <a:rPr lang="zh-CN" altLang="en-US" sz="2000" dirty="0"/>
              <a:t> </a:t>
            </a:r>
            <a:r>
              <a:rPr lang="en-US" altLang="zh-CN" sz="2000" dirty="0"/>
              <a:t>cells</a:t>
            </a:r>
          </a:p>
          <a:p>
            <a:r>
              <a:rPr lang="en-US" altLang="zh-CN" sz="2000" dirty="0"/>
              <a:t>MT2- intermediate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intermediate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between</a:t>
            </a:r>
            <a:r>
              <a:rPr lang="zh-CN" altLang="en-US" sz="2000" dirty="0"/>
              <a:t> </a:t>
            </a:r>
            <a:r>
              <a:rPr lang="en-US" altLang="zh-CN" sz="2000" dirty="0"/>
              <a:t>two</a:t>
            </a:r>
            <a:r>
              <a:rPr lang="zh-CN" altLang="en-US" sz="2000" dirty="0"/>
              <a:t> </a:t>
            </a:r>
            <a:r>
              <a:rPr lang="en-US" altLang="zh-CN" sz="2000" dirty="0"/>
              <a:t>subtypes</a:t>
            </a:r>
          </a:p>
          <a:p>
            <a:r>
              <a:rPr lang="en-US" altLang="zh-CN" sz="2000" dirty="0"/>
              <a:t>MT3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highly</a:t>
            </a:r>
            <a:r>
              <a:rPr lang="zh-CN" altLang="en-US" sz="2000" dirty="0"/>
              <a:t> </a:t>
            </a:r>
            <a:r>
              <a:rPr lang="en-US" altLang="zh-CN" sz="2000" dirty="0"/>
              <a:t>expressed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certain</a:t>
            </a:r>
            <a:r>
              <a:rPr lang="zh-CN" altLang="en-US" sz="2000" dirty="0"/>
              <a:t> </a:t>
            </a:r>
            <a:r>
              <a:rPr lang="en-US" altLang="zh-CN" sz="2000" dirty="0"/>
              <a:t>subtypes</a:t>
            </a:r>
          </a:p>
          <a:p>
            <a:r>
              <a:rPr lang="en-US" altLang="zh-CN" sz="2000" dirty="0"/>
              <a:t>MT4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genes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HK" altLang="zh-CN" sz="2000" dirty="0"/>
              <a:t>gradually rising</a:t>
            </a:r>
            <a:r>
              <a:rPr lang="en-US" altLang="zh-CN" sz="2000" dirty="0"/>
              <a:t>/falling</a:t>
            </a:r>
            <a:r>
              <a:rPr lang="en-HK" altLang="zh-CN" sz="2000" dirty="0"/>
              <a:t> expression</a:t>
            </a:r>
          </a:p>
          <a:p>
            <a:endParaRPr lang="en-HK" sz="2000" dirty="0"/>
          </a:p>
          <a:p>
            <a:r>
              <a:rPr lang="en-US" sz="2000" dirty="0"/>
              <a:t>Biological insights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7FDDF1-80C7-014B-A0FB-A366784B0421}"/>
              </a:ext>
            </a:extLst>
          </p:cNvPr>
          <p:cNvSpPr txBox="1"/>
          <p:nvPr/>
        </p:nvSpPr>
        <p:spPr>
          <a:xfrm>
            <a:off x="2662246" y="6455231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Cells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DD96C7-F7F0-494D-B628-142833D616A1}"/>
              </a:ext>
            </a:extLst>
          </p:cNvPr>
          <p:cNvSpPr txBox="1"/>
          <p:nvPr/>
        </p:nvSpPr>
        <p:spPr>
          <a:xfrm rot="16200000">
            <a:off x="-69809" y="3281470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Genes</a:t>
            </a:r>
            <a:endParaRPr 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273C34-3188-AB48-812B-EFC34408213C}"/>
              </a:ext>
            </a:extLst>
          </p:cNvPr>
          <p:cNvSpPr txBox="1"/>
          <p:nvPr/>
        </p:nvSpPr>
        <p:spPr>
          <a:xfrm>
            <a:off x="8232767" y="347014"/>
            <a:ext cx="27472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/>
              <a:t>Simulated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data</a:t>
            </a:r>
            <a:endParaRPr lang="en-US" sz="3200" b="1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91CC0B0-FD89-4430-821C-FFC6524CD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325" y="243536"/>
            <a:ext cx="6454390" cy="626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2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80A5D-B962-1A45-A72E-D5124370C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Current</a:t>
            </a:r>
            <a:r>
              <a:rPr lang="zh-CN" altLang="en-US" sz="4000" dirty="0"/>
              <a:t> </a:t>
            </a:r>
            <a:r>
              <a:rPr lang="en-US" altLang="zh-CN" sz="4000" dirty="0"/>
              <a:t>clustering</a:t>
            </a:r>
            <a:r>
              <a:rPr lang="zh-CN" altLang="en-US" sz="4000" dirty="0"/>
              <a:t> </a:t>
            </a:r>
            <a:r>
              <a:rPr lang="en-US" altLang="zh-CN" sz="4000" dirty="0"/>
              <a:t>method</a:t>
            </a:r>
            <a:r>
              <a:rPr lang="zh-CN" altLang="en-US" sz="4000" dirty="0"/>
              <a:t> </a:t>
            </a:r>
            <a:r>
              <a:rPr lang="en-US" altLang="zh-CN" sz="4000" dirty="0"/>
              <a:t>and</a:t>
            </a:r>
            <a:r>
              <a:rPr lang="zh-CN" altLang="en-US" sz="4000" dirty="0"/>
              <a:t> </a:t>
            </a:r>
            <a:r>
              <a:rPr lang="en-US" altLang="zh-CN" sz="4000" dirty="0"/>
              <a:t>their</a:t>
            </a:r>
            <a:r>
              <a:rPr lang="zh-CN" altLang="en-US" sz="4000" dirty="0"/>
              <a:t> </a:t>
            </a:r>
            <a:r>
              <a:rPr lang="en-US" altLang="zh-CN" sz="4000" dirty="0"/>
              <a:t>limitations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DCAB1-7415-9741-9203-DE97AD9EC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altLang="zh-CN" sz="4400" dirty="0">
                <a:latin typeface="+mj-lt"/>
                <a:ea typeface="+mj-ea"/>
                <a:cs typeface="+mj-cs"/>
              </a:rPr>
              <a:t>SC3 (</a:t>
            </a:r>
            <a:r>
              <a:rPr lang="en-US" altLang="zh-CN" sz="4400" dirty="0" err="1">
                <a:latin typeface="+mj-lt"/>
                <a:ea typeface="+mj-ea"/>
                <a:cs typeface="+mj-cs"/>
              </a:rPr>
              <a:t>Kiselev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 et al., Nature Methods 2017) is based on PCA and spectral dimensionality reductions.</a:t>
            </a: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SIMLR (Wang et al., Nature Methods 2017) is a kernel-based similarity learning method.</a:t>
            </a: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Seurat (Butler et al., Nature Biotechnology 2018) is a community detection approach similar to SNN-</a:t>
            </a:r>
            <a:r>
              <a:rPr lang="en-US" altLang="zh-CN" sz="4400" dirty="0" err="1">
                <a:latin typeface="+mj-lt"/>
                <a:ea typeface="+mj-ea"/>
                <a:cs typeface="+mj-cs"/>
              </a:rPr>
              <a:t>Cliq</a:t>
            </a:r>
            <a:endParaRPr lang="en-US" altLang="zh-CN" sz="4400" dirty="0">
              <a:latin typeface="+mj-lt"/>
              <a:ea typeface="+mj-ea"/>
              <a:cs typeface="+mj-cs"/>
            </a:endParaRP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T-SNE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+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k-means (10x Genomics official method)</a:t>
            </a:r>
          </a:p>
          <a:p>
            <a:r>
              <a:rPr lang="lt-LT" altLang="zh-CN" sz="4400" dirty="0">
                <a:latin typeface="+mj-lt"/>
                <a:ea typeface="+mj-ea"/>
                <a:cs typeface="+mj-cs"/>
              </a:rPr>
              <a:t>SINCERA (Guo et al., 2015) is based on hierarchical clustering</a:t>
            </a:r>
          </a:p>
          <a:p>
            <a:r>
              <a:rPr lang="lt-LT" altLang="zh-CN" sz="4400" dirty="0">
                <a:latin typeface="+mj-lt"/>
                <a:ea typeface="+mj-ea"/>
                <a:cs typeface="+mj-cs"/>
              </a:rPr>
              <a:t>pcaReduce (žurauskienė and Yau, 2016) combines PCA, k-means and “iterative” hierarchical clustering.</a:t>
            </a:r>
          </a:p>
          <a:p>
            <a:r>
              <a:rPr lang="lt-LT" altLang="zh-CN" sz="4400" dirty="0">
                <a:latin typeface="+mj-lt"/>
                <a:ea typeface="+mj-ea"/>
                <a:cs typeface="+mj-cs"/>
              </a:rPr>
              <a:t>SNN-Cliq (C. Xu and Su, 2015) is a graph-based method.</a:t>
            </a:r>
            <a:endParaRPr lang="en-US" altLang="zh-CN" sz="4400" dirty="0">
              <a:latin typeface="+mj-lt"/>
              <a:ea typeface="+mj-ea"/>
              <a:cs typeface="+mj-cs"/>
            </a:endParaRPr>
          </a:p>
          <a:p>
            <a:endParaRPr lang="en-US" sz="4400" dirty="0">
              <a:latin typeface="+mj-lt"/>
              <a:ea typeface="+mj-ea"/>
              <a:cs typeface="+mj-cs"/>
            </a:endParaRPr>
          </a:p>
          <a:p>
            <a:r>
              <a:rPr lang="en-US" sz="4400" dirty="0">
                <a:latin typeface="+mj-lt"/>
                <a:ea typeface="+mj-ea"/>
                <a:cs typeface="+mj-cs"/>
              </a:rPr>
              <a:t>Limitations:</a:t>
            </a: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Need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to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choose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a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k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for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clustering</a:t>
            </a: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Need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to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do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feature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selection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before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clustering</a:t>
            </a:r>
          </a:p>
          <a:p>
            <a:r>
              <a:rPr lang="en-US" altLang="zh-CN" sz="4400" dirty="0">
                <a:latin typeface="+mj-lt"/>
                <a:ea typeface="+mj-ea"/>
                <a:cs typeface="+mj-cs"/>
              </a:rPr>
              <a:t>Can’t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avoid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some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confounding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genes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(cell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cycle,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apoptosis)</a:t>
            </a:r>
          </a:p>
          <a:p>
            <a:r>
              <a:rPr lang="en-US" sz="4400" dirty="0">
                <a:latin typeface="+mj-lt"/>
                <a:ea typeface="+mj-ea"/>
                <a:cs typeface="+mj-cs"/>
              </a:rPr>
              <a:t>Consume a lot of computing resources</a:t>
            </a:r>
          </a:p>
        </p:txBody>
      </p:sp>
    </p:spTree>
    <p:extLst>
      <p:ext uri="{BB962C8B-B14F-4D97-AF65-F5344CB8AC3E}">
        <p14:creationId xmlns:p14="http://schemas.microsoft.com/office/powerpoint/2010/main" val="2479601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7AD66-277F-184C-9B58-E7B0A0E7B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56549-77F8-EC46-8F8B-D1378A92A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strategy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scRNA-seq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  <a:endParaRPr lang="en-US" dirty="0"/>
          </a:p>
          <a:p>
            <a:r>
              <a:rPr lang="en-US" dirty="0"/>
              <a:t>Correlation</a:t>
            </a:r>
            <a:r>
              <a:rPr lang="zh-CN" altLang="en-US" dirty="0"/>
              <a:t> </a:t>
            </a:r>
            <a:r>
              <a:rPr lang="en-US" altLang="zh-CN" dirty="0"/>
              <a:t>between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higher.</a:t>
            </a:r>
          </a:p>
          <a:p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modules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clustering?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91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B11D-8F73-4540-9350-499CB5F72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Hypothesis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F4F30-93BA-E74E-8A1A-456DCA491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modules</a:t>
            </a:r>
            <a:r>
              <a:rPr lang="zh-CN" altLang="en-US" dirty="0"/>
              <a:t> </a:t>
            </a:r>
            <a:r>
              <a:rPr lang="en-US" altLang="zh-CN" dirty="0"/>
              <a:t>locate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centers</a:t>
            </a:r>
            <a:r>
              <a:rPr lang="zh-CN" altLang="en-US" dirty="0"/>
              <a:t> </a:t>
            </a:r>
            <a:r>
              <a:rPr lang="en-US" altLang="zh-CN" dirty="0"/>
              <a:t>(gene</a:t>
            </a:r>
            <a:r>
              <a:rPr lang="zh-CN" altLang="en-US" dirty="0"/>
              <a:t> </a:t>
            </a:r>
            <a:r>
              <a:rPr lang="en-US" altLang="zh-CN" dirty="0"/>
              <a:t>clusters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density)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gene-gene</a:t>
            </a:r>
            <a:r>
              <a:rPr lang="zh-CN" altLang="en-US" dirty="0"/>
              <a:t> </a:t>
            </a:r>
            <a:r>
              <a:rPr lang="en-US" altLang="zh-CN" dirty="0"/>
              <a:t>correlation</a:t>
            </a:r>
            <a:r>
              <a:rPr lang="zh-CN" altLang="en-US" dirty="0"/>
              <a:t> </a:t>
            </a:r>
            <a:r>
              <a:rPr lang="en-US" altLang="zh-CN" dirty="0"/>
              <a:t>network.</a:t>
            </a:r>
          </a:p>
          <a:p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</a:t>
            </a:r>
            <a:r>
              <a:rPr lang="zh-CN" altLang="en-US" dirty="0"/>
              <a:t> </a:t>
            </a:r>
            <a:r>
              <a:rPr lang="en-US" altLang="zh-CN" dirty="0"/>
              <a:t>identification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question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local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center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identification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Slicing and scanning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effectively</a:t>
            </a:r>
            <a:r>
              <a:rPr lang="zh-CN" altLang="en-US" dirty="0"/>
              <a:t> </a:t>
            </a:r>
            <a:r>
              <a:rPr lang="en-US" altLang="zh-CN" dirty="0"/>
              <a:t>detect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center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network.</a:t>
            </a:r>
          </a:p>
          <a:p>
            <a:r>
              <a:rPr lang="en-US" altLang="zh-CN" dirty="0"/>
              <a:t>Nearest neighbor search can be used for full marker module identification.</a:t>
            </a:r>
          </a:p>
          <a:p>
            <a:r>
              <a:rPr lang="en-US" altLang="zh-CN" dirty="0"/>
              <a:t>Subtypes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inferred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224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00148-AE56-2840-9571-3B23178FA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MSIC</a:t>
            </a:r>
            <a:r>
              <a:rPr lang="zh-CN" altLang="en-US" dirty="0"/>
              <a:t> </a:t>
            </a:r>
            <a:r>
              <a:rPr lang="en-US" altLang="zh-CN" dirty="0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4F8AF-B487-D548-AE8A-30ECA3C5B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Cell outlier detection</a:t>
            </a:r>
          </a:p>
          <a:p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gene-gene</a:t>
            </a:r>
            <a:r>
              <a:rPr lang="zh-CN" altLang="en-US" dirty="0"/>
              <a:t> </a:t>
            </a:r>
            <a:r>
              <a:rPr lang="en-US" altLang="zh-CN" dirty="0"/>
              <a:t>correlation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</a:p>
          <a:p>
            <a:r>
              <a:rPr lang="en-US" altLang="zh-CN" dirty="0"/>
              <a:t>Identify</a:t>
            </a:r>
            <a:r>
              <a:rPr lang="zh-CN" altLang="en-US" dirty="0"/>
              <a:t> </a:t>
            </a:r>
            <a:r>
              <a:rPr lang="en-US" altLang="zh-CN" dirty="0"/>
              <a:t>local</a:t>
            </a:r>
            <a:r>
              <a:rPr lang="zh-CN" altLang="en-US" dirty="0"/>
              <a:t> </a:t>
            </a:r>
            <a:r>
              <a:rPr lang="en-US" altLang="zh-CN" dirty="0"/>
              <a:t>centers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</a:p>
          <a:p>
            <a:r>
              <a:rPr lang="en-US" altLang="zh-CN" dirty="0"/>
              <a:t>Identify full marker modules by nearest searching</a:t>
            </a:r>
          </a:p>
          <a:p>
            <a:r>
              <a:rPr lang="en-US" altLang="zh-CN" dirty="0"/>
              <a:t>Classify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marker</a:t>
            </a:r>
            <a:r>
              <a:rPr lang="zh-CN" altLang="en-US" dirty="0"/>
              <a:t> </a:t>
            </a:r>
            <a:r>
              <a:rPr lang="en-US" altLang="zh-CN" dirty="0"/>
              <a:t>modules</a:t>
            </a:r>
          </a:p>
          <a:p>
            <a:r>
              <a:rPr lang="en-US" altLang="zh-CN" dirty="0"/>
              <a:t>Infer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subtypes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132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3214B-27DD-9C46-B3E6-3AC835CFD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8980"/>
            <a:ext cx="10515600" cy="1325563"/>
          </a:xfrm>
        </p:spPr>
        <p:txBody>
          <a:bodyPr/>
          <a:lstStyle/>
          <a:p>
            <a:r>
              <a:rPr lang="en-US" altLang="zh-CN" dirty="0"/>
              <a:t>Outlier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62B8C-C599-974A-9D6C-23BCF7980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06441"/>
            <a:ext cx="10515600" cy="3419908"/>
          </a:xfrm>
        </p:spPr>
        <p:txBody>
          <a:bodyPr/>
          <a:lstStyle/>
          <a:p>
            <a:r>
              <a:rPr lang="en-US" altLang="zh-CN" dirty="0"/>
              <a:t>Classical</a:t>
            </a:r>
            <a:r>
              <a:rPr lang="zh-CN" altLang="en-US" dirty="0"/>
              <a:t> </a:t>
            </a:r>
            <a:r>
              <a:rPr lang="en-US" altLang="zh-CN" dirty="0"/>
              <a:t>version:</a:t>
            </a:r>
            <a:r>
              <a:rPr lang="zh-CN" altLang="en-US" dirty="0"/>
              <a:t> </a:t>
            </a:r>
            <a:r>
              <a:rPr lang="en-US" dirty="0"/>
              <a:t>observations lying “far away” from the main part of a dataset and probably not following the assumed model</a:t>
            </a:r>
            <a:r>
              <a:rPr lang="zh-CN" altLang="en-US" dirty="0"/>
              <a:t> </a:t>
            </a:r>
            <a:r>
              <a:rPr lang="en-HK" altLang="zh-CN" dirty="0"/>
              <a:t>(Becker and Gather, 1999)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r>
              <a:rPr lang="zh-CN" altLang="en-US" dirty="0"/>
              <a:t> </a:t>
            </a:r>
            <a:r>
              <a:rPr lang="en-US" altLang="zh-CN" dirty="0"/>
              <a:t>version:</a:t>
            </a:r>
            <a:r>
              <a:rPr lang="zh-CN" altLang="en-US" dirty="0"/>
              <a:t> </a:t>
            </a:r>
            <a:r>
              <a:rPr lang="en-US" altLang="zh-CN" dirty="0"/>
              <a:t>cells</a:t>
            </a:r>
            <a:r>
              <a:rPr lang="zh-CN" altLang="en-US" dirty="0"/>
              <a:t> </a:t>
            </a:r>
            <a:r>
              <a:rPr lang="en-US" altLang="zh-CN" dirty="0"/>
              <a:t>far</a:t>
            </a:r>
            <a:r>
              <a:rPr lang="zh-CN" altLang="en-US" dirty="0"/>
              <a:t> </a:t>
            </a:r>
            <a:r>
              <a:rPr lang="en-US" altLang="zh-CN" dirty="0"/>
              <a:t>away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subgroups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HK" dirty="0"/>
              <a:t>heterogeneous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r>
              <a:rPr lang="zh-CN" altLang="en-US" dirty="0"/>
              <a:t> </a:t>
            </a:r>
            <a:r>
              <a:rPr lang="en-US" altLang="zh-CN" dirty="0"/>
              <a:t>population.</a:t>
            </a:r>
            <a:r>
              <a:rPr lang="zh-CN" altLang="en-US" dirty="0"/>
              <a:t> </a:t>
            </a:r>
            <a:r>
              <a:rPr lang="en-HK" dirty="0"/>
              <a:t> </a:t>
            </a:r>
            <a:r>
              <a:rPr lang="en-US" altLang="zh-CN" dirty="0"/>
              <a:t>p</a:t>
            </a:r>
            <a:r>
              <a:rPr lang="zh-CN" altLang="en-US" dirty="0"/>
              <a:t> </a:t>
            </a:r>
            <a:r>
              <a:rPr lang="en-US" altLang="zh-CN" dirty="0"/>
              <a:t>&gt;&gt;</a:t>
            </a:r>
            <a:r>
              <a:rPr lang="en-HK" dirty="0"/>
              <a:t> n</a:t>
            </a:r>
            <a:r>
              <a:rPr lang="zh-CN" altLang="en-US" dirty="0"/>
              <a:t> </a:t>
            </a:r>
            <a:r>
              <a:rPr lang="en-US" altLang="zh-CN" dirty="0"/>
              <a:t>(p</a:t>
            </a:r>
            <a:r>
              <a:rPr lang="zh-CN" altLang="en-US" dirty="0"/>
              <a:t> </a:t>
            </a:r>
            <a:r>
              <a:rPr lang="en-US" altLang="zh-CN" dirty="0"/>
              <a:t>denotes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count,</a:t>
            </a:r>
            <a:r>
              <a:rPr lang="zh-CN" altLang="en-US" dirty="0"/>
              <a:t> </a:t>
            </a:r>
            <a:r>
              <a:rPr lang="en-US" altLang="zh-CN" dirty="0"/>
              <a:t>n</a:t>
            </a:r>
            <a:r>
              <a:rPr lang="zh-CN" altLang="en-US" dirty="0"/>
              <a:t> </a:t>
            </a:r>
            <a:r>
              <a:rPr lang="en-US" altLang="zh-CN" dirty="0"/>
              <a:t>denotes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  <a:r>
              <a:rPr lang="zh-CN" altLang="en-US" dirty="0"/>
              <a:t> </a:t>
            </a:r>
            <a:r>
              <a:rPr lang="en-US" altLang="zh-CN" dirty="0"/>
              <a:t>size).</a:t>
            </a:r>
            <a:endParaRPr lang="en-HK" dirty="0"/>
          </a:p>
          <a:p>
            <a:r>
              <a:rPr lang="en-US" altLang="zh-CN" dirty="0"/>
              <a:t>Purpose:</a:t>
            </a:r>
            <a:r>
              <a:rPr lang="zh-CN" altLang="en-US" dirty="0"/>
              <a:t> </a:t>
            </a:r>
            <a:r>
              <a:rPr lang="en-US" altLang="zh-CN" dirty="0"/>
              <a:t>removing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extreme</a:t>
            </a:r>
            <a:r>
              <a:rPr lang="zh-CN" altLang="en-US" dirty="0"/>
              <a:t> </a:t>
            </a:r>
            <a:r>
              <a:rPr lang="en-US" altLang="zh-CN" dirty="0"/>
              <a:t>outliers</a:t>
            </a:r>
            <a:r>
              <a:rPr lang="zh-CN" altLang="en-US" dirty="0"/>
              <a:t> </a:t>
            </a:r>
            <a:r>
              <a:rPr lang="en-US" altLang="zh-CN" dirty="0"/>
              <a:t>far</a:t>
            </a:r>
            <a:r>
              <a:rPr lang="zh-CN" altLang="en-US" dirty="0"/>
              <a:t> </a:t>
            </a:r>
            <a:r>
              <a:rPr lang="en-US" altLang="zh-CN" dirty="0"/>
              <a:t>away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cells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keep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rare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r>
              <a:rPr lang="zh-CN" altLang="en-US" dirty="0"/>
              <a:t> </a:t>
            </a:r>
            <a:r>
              <a:rPr lang="en-US" altLang="zh-CN" dirty="0"/>
              <a:t>populations.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000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895</TotalTime>
  <Words>1020</Words>
  <Application>Microsoft Office PowerPoint</Application>
  <PresentationFormat>宽屏</PresentationFormat>
  <Paragraphs>144</Paragraphs>
  <Slides>24</Slides>
  <Notes>8</Notes>
  <HiddenSlides>3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1" baseType="lpstr">
      <vt:lpstr>等线</vt:lpstr>
      <vt:lpstr>等线 Light</vt:lpstr>
      <vt:lpstr>Arial</vt:lpstr>
      <vt:lpstr>Calibri</vt:lpstr>
      <vt:lpstr>Calibri Light</vt:lpstr>
      <vt:lpstr>Wingdings</vt:lpstr>
      <vt:lpstr>Office Theme</vt:lpstr>
      <vt:lpstr>Subtype Identification and Clustering of single-cell RNA-seq data by nearest neighbor searching</vt:lpstr>
      <vt:lpstr>Overview </vt:lpstr>
      <vt:lpstr>Clustering and the role of marker</vt:lpstr>
      <vt:lpstr>PowerPoint 演示文稿</vt:lpstr>
      <vt:lpstr>Current clustering method and their limitations</vt:lpstr>
      <vt:lpstr>Inspiration </vt:lpstr>
      <vt:lpstr>Hypothesis</vt:lpstr>
      <vt:lpstr>MSIC overview</vt:lpstr>
      <vt:lpstr>Outlier </vt:lpstr>
      <vt:lpstr>PowerPoint 演示文稿</vt:lpstr>
      <vt:lpstr>Extreme Outlier detection</vt:lpstr>
      <vt:lpstr>PowerPoint 演示文稿</vt:lpstr>
      <vt:lpstr>PowerPoint 演示文稿</vt:lpstr>
      <vt:lpstr>PowerPoint 演示文稿</vt:lpstr>
      <vt:lpstr>Effect of outliers on correlation</vt:lpstr>
      <vt:lpstr>Local center identification</vt:lpstr>
      <vt:lpstr>Nearest neighbors searching</vt:lpstr>
      <vt:lpstr>Subtypes inference</vt:lpstr>
      <vt:lpstr>Performance on simulated dataset</vt:lpstr>
      <vt:lpstr>Performance on real dataset</vt:lpstr>
      <vt:lpstr>Co-expresssion network analysis</vt:lpstr>
      <vt:lpstr>Time consumption comparison</vt:lpstr>
      <vt:lpstr>Key advantages - conclusion</vt:lpstr>
      <vt:lpstr>To 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Module-based Subtype Identification and Clustering of single-cell RNA-seq data (MSIC)</dc:title>
  <dc:creator>zhixin lee</dc:creator>
  <cp:lastModifiedBy>zhixin lee</cp:lastModifiedBy>
  <cp:revision>157</cp:revision>
  <dcterms:created xsi:type="dcterms:W3CDTF">2018-07-07T10:53:29Z</dcterms:created>
  <dcterms:modified xsi:type="dcterms:W3CDTF">2018-07-11T17:31:59Z</dcterms:modified>
</cp:coreProperties>
</file>

<file path=docProps/thumbnail.jpeg>
</file>